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embeddings/oleObject1.bin" ContentType="application/vnd.openxmlformats-officedocument.oleObject"/>
  <Override PartName="/ppt/notesSlides/notesSlide63.xml" ContentType="application/vnd.openxmlformats-officedocument.presentationml.notesSlide+xml"/>
  <Override PartName="/ppt/embeddings/oleObject2.bin" ContentType="application/vnd.openxmlformats-officedocument.oleObject"/>
  <Override PartName="/ppt/notesSlides/notesSlide64.xml" ContentType="application/vnd.openxmlformats-officedocument.presentationml.notesSlide+xml"/>
  <Override PartName="/ppt/embeddings/oleObject3.bin" ContentType="application/vnd.openxmlformats-officedocument.oleObject"/>
  <Override PartName="/ppt/notesSlides/notesSlide65.xml" ContentType="application/vnd.openxmlformats-officedocument.presentationml.notesSlide+xml"/>
  <Override PartName="/ppt/embeddings/oleObject4.bin" ContentType="application/vnd.openxmlformats-officedocument.oleObject"/>
  <Override PartName="/ppt/notesSlides/notesSlide66.xml" ContentType="application/vnd.openxmlformats-officedocument.presentationml.notesSlide+xml"/>
  <Override PartName="/ppt/embeddings/oleObject5.bin" ContentType="application/vnd.openxmlformats-officedocument.oleObject"/>
  <Override PartName="/ppt/notesSlides/notesSlide67.xml" ContentType="application/vnd.openxmlformats-officedocument.presentationml.notesSlide+xml"/>
  <Override PartName="/ppt/embeddings/oleObject6.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handoutMasterIdLst>
    <p:handoutMasterId r:id="rId124"/>
  </p:handoutMasterIdLst>
  <p:sldIdLst>
    <p:sldId id="256" r:id="rId2"/>
    <p:sldId id="259" r:id="rId3"/>
    <p:sldId id="262" r:id="rId4"/>
    <p:sldId id="261" r:id="rId5"/>
    <p:sldId id="391" r:id="rId6"/>
    <p:sldId id="264" r:id="rId7"/>
    <p:sldId id="352" r:id="rId8"/>
    <p:sldId id="438" r:id="rId9"/>
    <p:sldId id="355" r:id="rId10"/>
    <p:sldId id="357" r:id="rId11"/>
    <p:sldId id="362" r:id="rId12"/>
    <p:sldId id="276" r:id="rId13"/>
    <p:sldId id="451" r:id="rId14"/>
    <p:sldId id="358" r:id="rId15"/>
    <p:sldId id="359" r:id="rId16"/>
    <p:sldId id="683" r:id="rId17"/>
    <p:sldId id="441" r:id="rId18"/>
    <p:sldId id="681" r:id="rId19"/>
    <p:sldId id="394" r:id="rId20"/>
    <p:sldId id="360" r:id="rId21"/>
    <p:sldId id="354" r:id="rId22"/>
    <p:sldId id="496" r:id="rId23"/>
    <p:sldId id="498" r:id="rId24"/>
    <p:sldId id="497" r:id="rId25"/>
    <p:sldId id="528" r:id="rId26"/>
    <p:sldId id="532" r:id="rId27"/>
    <p:sldId id="529" r:id="rId28"/>
    <p:sldId id="533" r:id="rId29"/>
    <p:sldId id="395" r:id="rId30"/>
    <p:sldId id="399" r:id="rId31"/>
    <p:sldId id="280" r:id="rId32"/>
    <p:sldId id="682" r:id="rId33"/>
    <p:sldId id="541" r:id="rId34"/>
    <p:sldId id="554" r:id="rId35"/>
    <p:sldId id="616" r:id="rId36"/>
    <p:sldId id="697" r:id="rId37"/>
    <p:sldId id="398" r:id="rId38"/>
    <p:sldId id="400" r:id="rId39"/>
    <p:sldId id="530" r:id="rId40"/>
    <p:sldId id="531" r:id="rId41"/>
    <p:sldId id="573" r:id="rId42"/>
    <p:sldId id="581" r:id="rId43"/>
    <p:sldId id="584" r:id="rId44"/>
    <p:sldId id="527" r:id="rId45"/>
    <p:sldId id="620" r:id="rId46"/>
    <p:sldId id="435" r:id="rId47"/>
    <p:sldId id="446" r:id="rId48"/>
    <p:sldId id="445" r:id="rId49"/>
    <p:sldId id="363" r:id="rId50"/>
    <p:sldId id="440" r:id="rId51"/>
    <p:sldId id="614" r:id="rId52"/>
    <p:sldId id="615" r:id="rId53"/>
    <p:sldId id="542" r:id="rId54"/>
    <p:sldId id="551" r:id="rId55"/>
    <p:sldId id="602" r:id="rId56"/>
    <p:sldId id="604" r:id="rId57"/>
    <p:sldId id="605" r:id="rId58"/>
    <p:sldId id="608" r:id="rId59"/>
    <p:sldId id="609" r:id="rId60"/>
    <p:sldId id="610" r:id="rId61"/>
    <p:sldId id="293" r:id="rId62"/>
    <p:sldId id="295" r:id="rId63"/>
    <p:sldId id="297" r:id="rId64"/>
    <p:sldId id="684" r:id="rId65"/>
    <p:sldId id="617" r:id="rId66"/>
    <p:sldId id="552" r:id="rId67"/>
    <p:sldId id="563" r:id="rId68"/>
    <p:sldId id="564" r:id="rId69"/>
    <p:sldId id="553" r:id="rId70"/>
    <p:sldId id="550" r:id="rId71"/>
    <p:sldId id="549" r:id="rId72"/>
    <p:sldId id="560" r:id="rId73"/>
    <p:sldId id="557" r:id="rId74"/>
    <p:sldId id="561" r:id="rId75"/>
    <p:sldId id="559" r:id="rId76"/>
    <p:sldId id="562" r:id="rId77"/>
    <p:sldId id="364" r:id="rId78"/>
    <p:sldId id="525" r:id="rId79"/>
    <p:sldId id="671" r:id="rId80"/>
    <p:sldId id="443" r:id="rId81"/>
    <p:sldId id="673" r:id="rId82"/>
    <p:sldId id="675" r:id="rId83"/>
    <p:sldId id="674" r:id="rId84"/>
    <p:sldId id="696" r:id="rId85"/>
    <p:sldId id="685" r:id="rId86"/>
    <p:sldId id="686" r:id="rId87"/>
    <p:sldId id="687" r:id="rId88"/>
    <p:sldId id="688" r:id="rId89"/>
    <p:sldId id="689" r:id="rId90"/>
    <p:sldId id="690" r:id="rId91"/>
    <p:sldId id="691" r:id="rId92"/>
    <p:sldId id="692" r:id="rId93"/>
    <p:sldId id="693" r:id="rId94"/>
    <p:sldId id="694" r:id="rId95"/>
    <p:sldId id="695" r:id="rId96"/>
    <p:sldId id="494" r:id="rId97"/>
    <p:sldId id="526" r:id="rId98"/>
    <p:sldId id="481" r:id="rId99"/>
    <p:sldId id="677" r:id="rId100"/>
    <p:sldId id="679" r:id="rId101"/>
    <p:sldId id="680" r:id="rId102"/>
    <p:sldId id="482" r:id="rId103"/>
    <p:sldId id="483" r:id="rId104"/>
    <p:sldId id="484" r:id="rId105"/>
    <p:sldId id="485" r:id="rId106"/>
    <p:sldId id="486" r:id="rId107"/>
    <p:sldId id="487" r:id="rId108"/>
    <p:sldId id="488" r:id="rId109"/>
    <p:sldId id="489" r:id="rId110"/>
    <p:sldId id="490" r:id="rId111"/>
    <p:sldId id="332" r:id="rId112"/>
    <p:sldId id="676" r:id="rId113"/>
    <p:sldId id="334" r:id="rId114"/>
    <p:sldId id="335" r:id="rId115"/>
    <p:sldId id="336" r:id="rId116"/>
    <p:sldId id="338" r:id="rId117"/>
    <p:sldId id="670" r:id="rId118"/>
    <p:sldId id="669" r:id="rId119"/>
    <p:sldId id="477" r:id="rId120"/>
    <p:sldId id="341" r:id="rId121"/>
    <p:sldId id="667"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259"/>
            <p14:sldId id="262"/>
            <p14:sldId id="261"/>
            <p14:sldId id="391"/>
            <p14:sldId id="264"/>
            <p14:sldId id="352"/>
            <p14:sldId id="438"/>
            <p14:sldId id="355"/>
            <p14:sldId id="357"/>
            <p14:sldId id="362"/>
            <p14:sldId id="276"/>
            <p14:sldId id="451"/>
            <p14:sldId id="358"/>
            <p14:sldId id="359"/>
            <p14:sldId id="683"/>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395"/>
            <p14:sldId id="399"/>
            <p14:sldId id="280"/>
            <p14:sldId id="682"/>
            <p14:sldId id="541"/>
            <p14:sldId id="554"/>
            <p14:sldId id="616"/>
            <p14:sldId id="697"/>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4"/>
            <p14:sldId id="605"/>
            <p14:sldId id="608"/>
            <p14:sldId id="609"/>
            <p14:sldId id="610"/>
            <p14:sldId id="293"/>
            <p14:sldId id="295"/>
            <p14:sldId id="297"/>
            <p14:sldId id="684"/>
            <p14:sldId id="617"/>
            <p14:sldId id="552"/>
            <p14:sldId id="563"/>
            <p14:sldId id="564"/>
            <p14:sldId id="553"/>
            <p14:sldId id="550"/>
            <p14:sldId id="549"/>
            <p14:sldId id="560"/>
            <p14:sldId id="557"/>
            <p14:sldId id="561"/>
            <p14:sldId id="559"/>
            <p14:sldId id="562"/>
          </p14:sldIdLst>
        </p14:section>
        <p14:section name="Iteration 1" id="{72578A08-612E-AD4C-B68A-3EBA35EF613A}">
          <p14:sldIdLst>
            <p14:sldId id="364"/>
            <p14:sldId id="525"/>
            <p14:sldId id="671"/>
            <p14:sldId id="443"/>
            <p14:sldId id="673"/>
            <p14:sldId id="675"/>
            <p14:sldId id="674"/>
            <p14:sldId id="696"/>
            <p14:sldId id="685"/>
            <p14:sldId id="686"/>
            <p14:sldId id="687"/>
            <p14:sldId id="688"/>
            <p14:sldId id="689"/>
            <p14:sldId id="690"/>
            <p14:sldId id="691"/>
            <p14:sldId id="692"/>
            <p14:sldId id="693"/>
            <p14:sldId id="694"/>
            <p14:sldId id="695"/>
          </p14:sldIdLst>
        </p14:section>
        <p14:section name="Iteration 2" id="{943AB36A-0263-6A42-A731-7E11AE839B97}">
          <p14:sldIdLst>
            <p14:sldId id="494"/>
            <p14:sldId id="526"/>
            <p14:sldId id="481"/>
            <p14:sldId id="677"/>
            <p14:sldId id="679"/>
            <p14:sldId id="680"/>
            <p14:sldId id="482"/>
            <p14:sldId id="483"/>
            <p14:sldId id="484"/>
            <p14:sldId id="485"/>
            <p14:sldId id="486"/>
            <p14:sldId id="487"/>
            <p14:sldId id="488"/>
            <p14:sldId id="489"/>
            <p14:sldId id="490"/>
            <p14:sldId id="332"/>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5" autoAdjust="0"/>
    <p:restoredTop sz="84694" autoAdjust="0"/>
  </p:normalViewPr>
  <p:slideViewPr>
    <p:cSldViewPr snapToGrid="0" snapToObjects="1">
      <p:cViewPr>
        <p:scale>
          <a:sx n="99" d="100"/>
          <a:sy n="99" d="100"/>
        </p:scale>
        <p:origin x="-568" y="-8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29504"/>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pPr/>
              <a:t>5/2/12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pPr/>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pPr/>
              <a:t>5/2/12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pPr/>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atisfice.com/blog/archives/60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 Id="rId3" Type="http://schemas.openxmlformats.org/officeDocument/2006/relationships/hyperlink" Target="http://agilesoftwaretesting.com/?p=56"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 Id="rId3" Type="http://schemas.openxmlformats.org/officeDocument/2006/relationships/hyperlink" Target="http://en.wikipedia.org/wiki/Grende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 Id="rId3" Type="http://schemas.openxmlformats.org/officeDocument/2006/relationships/hyperlink" Target="http://www.exampler.com/blog/"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17</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19</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22</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23</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24</a:t>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30</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t>Fit on a page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510383"/>
              </a:buClr>
            </a:pPr>
            <a:r>
              <a:rPr lang="en-GB" sz="1800" dirty="0" smtClean="0">
                <a:latin typeface="Calibri" charset="0"/>
                <a:ea typeface="ＭＳ Ｐゴシック" charset="0"/>
              </a:rPr>
              <a:t>Introduce yourself</a:t>
            </a:r>
          </a:p>
          <a:p>
            <a:pPr marL="742950" lvl="1" eaLnBrk="1" hangingPunct="1">
              <a:buClr>
                <a:srgbClr val="510383"/>
              </a:buClr>
            </a:pPr>
            <a:r>
              <a:rPr lang="en-GB" sz="1600" dirty="0" smtClean="0">
                <a:latin typeface="Calibri" charset="0"/>
                <a:ea typeface="ＭＳ Ｐゴシック" charset="0"/>
              </a:rPr>
              <a:t>“Hello, I’m John Smith”</a:t>
            </a:r>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Tell us what do you want to get out of the Agile QA </a:t>
            </a:r>
            <a:r>
              <a:rPr lang="en-GB" sz="1800" dirty="0" err="1" smtClean="0">
                <a:latin typeface="Calibri" charset="0"/>
                <a:ea typeface="ＭＳ Ｐゴシック" charset="0"/>
              </a:rPr>
              <a:t>bootcamp</a:t>
            </a:r>
            <a:r>
              <a:rPr lang="en-GB" sz="1800" dirty="0" smtClean="0">
                <a:latin typeface="Calibri" charset="0"/>
                <a:ea typeface="ＭＳ Ｐゴシック" charset="0"/>
              </a:rPr>
              <a:t>?</a:t>
            </a:r>
          </a:p>
          <a:p>
            <a:pPr marL="742950" lvl="1" eaLnBrk="1" hangingPunct="1">
              <a:buClr>
                <a:srgbClr val="510383"/>
              </a:buClr>
            </a:pP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Tell us any concerns you may have about the training</a:t>
            </a:r>
          </a:p>
          <a:p>
            <a:pPr marL="742950" lvl="1" eaLnBrk="1" hangingPunct="1">
              <a:buClr>
                <a:srgbClr val="510383"/>
              </a:buClr>
            </a:pP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a:p>
            <a:pPr eaLnBrk="1" hangingPunct="1">
              <a:buClr>
                <a:srgbClr val="510383"/>
              </a:buClr>
            </a:pPr>
            <a:r>
              <a:rPr lang="en-GB" sz="1800" dirty="0" smtClean="0">
                <a:latin typeface="Calibri" charset="0"/>
                <a:ea typeface="ＭＳ Ｐゴシック" charset="0"/>
              </a:rPr>
              <a:t>Two Truths and a lie –</a:t>
            </a:r>
          </a:p>
          <a:p>
            <a:pPr marL="742950" lvl="1" eaLnBrk="1" hangingPunct="1">
              <a:buClr>
                <a:srgbClr val="510383"/>
              </a:buClr>
            </a:pP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moon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32</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33</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37</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38</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groups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39</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pPr/>
              <a:t>41</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4</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42</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pPr/>
              <a:t>44</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46</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53</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54</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 test coverage, code complexity</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55</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hangingPunct="0">
              <a:buNone/>
            </a:pPr>
            <a:r>
              <a:rPr lang="en-US" b="1" dirty="0" smtClean="0"/>
              <a:t>Supporting practices</a:t>
            </a:r>
          </a:p>
          <a:p>
            <a:pPr lvl="1"/>
            <a:r>
              <a:rPr lang="en-US" dirty="0" smtClean="0"/>
              <a:t>Test-drive development</a:t>
            </a:r>
          </a:p>
          <a:p>
            <a:pPr lvl="1"/>
            <a:r>
              <a:rPr lang="en-US" dirty="0" smtClean="0"/>
              <a:t>Collective code ownership</a:t>
            </a:r>
          </a:p>
          <a:p>
            <a:pPr lvl="1"/>
            <a:r>
              <a:rPr lang="en-US" dirty="0" smtClean="0"/>
              <a:t>Coding standard</a:t>
            </a:r>
          </a:p>
          <a:p>
            <a:pPr lvl="1"/>
            <a:r>
              <a:rPr lang="en-US" dirty="0" smtClean="0"/>
              <a:t>Pair programming</a:t>
            </a:r>
          </a:p>
          <a:p>
            <a:pPr lvl="1"/>
            <a:r>
              <a:rPr lang="en-US" dirty="0" smtClean="0"/>
              <a:t>Emergent design</a:t>
            </a:r>
          </a:p>
          <a:p>
            <a:pPr lvl="1"/>
            <a:r>
              <a:rPr lang="en-US" dirty="0" smtClean="0"/>
              <a:t>Fail the build for slow tests, warnings and code-style breaches</a:t>
            </a:r>
          </a:p>
          <a:p>
            <a:pPr lvl="1"/>
            <a:r>
              <a:rPr lang="en-US" dirty="0" smtClean="0"/>
              <a:t>Rotating role of build cop</a:t>
            </a:r>
          </a:p>
          <a:p>
            <a:pPr lvl="1"/>
            <a:r>
              <a:rPr lang="en-US" dirty="0" smtClean="0"/>
              <a:t>Red build/last check-in hat</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57</a:t>
            </a:fld>
            <a:endParaRPr lang="en-US"/>
          </a:p>
        </p:txBody>
      </p:sp>
    </p:spTree>
    <p:extLst>
      <p:ext uri="{BB962C8B-B14F-4D97-AF65-F5344CB8AC3E}">
        <p14:creationId xmlns:p14="http://schemas.microsoft.com/office/powerpoint/2010/main" val="2202275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58</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smtClean="0"/>
          </a:p>
          <a:p>
            <a:pPr lvl="0">
              <a:buNone/>
            </a:pPr>
            <a:r>
              <a:rPr lang="en-US" sz="2500" b="1" dirty="0" smtClean="0"/>
              <a:t>The Build: Backbone of Agile Development Process</a:t>
            </a:r>
          </a:p>
          <a:p>
            <a:pPr lvl="1"/>
            <a:r>
              <a:rPr lang="en-US" dirty="0" smtClean="0"/>
              <a:t>Drives agile process</a:t>
            </a:r>
          </a:p>
          <a:p>
            <a:pPr lvl="1"/>
            <a:r>
              <a:rPr lang="en-US" dirty="0" smtClean="0"/>
              <a:t>Leads to quick feedback</a:t>
            </a:r>
          </a:p>
          <a:p>
            <a:pPr lvl="1"/>
            <a:r>
              <a:rPr lang="en-US" dirty="0" smtClean="0"/>
              <a:t>Based on automation</a:t>
            </a:r>
          </a:p>
          <a:p>
            <a:pPr lvl="1"/>
            <a:r>
              <a:rPr lang="en-US" dirty="0" smtClean="0"/>
              <a:t>Adds rigor</a:t>
            </a:r>
          </a:p>
          <a:p>
            <a:pPr lvl="1"/>
            <a:r>
              <a:rPr lang="en-US" dirty="0" smtClean="0"/>
              <a:t>Reduces waste</a:t>
            </a:r>
          </a:p>
          <a:p>
            <a:pPr lvl="1"/>
            <a:r>
              <a:rPr lang="en-US" dirty="0" smtClean="0"/>
              <a:t>Creates a path to production</a:t>
            </a:r>
          </a:p>
          <a:p>
            <a:pPr lvl="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60</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dirty="0" smtClean="0">
                <a:solidFill>
                  <a:schemeClr val="tx1"/>
                </a:solidFill>
                <a:latin typeface="Gill Sans" pitchFamily="-108" charset="0"/>
                <a:ea typeface="ＭＳ Ｐゴシック" pitchFamily="-65" charset="-128"/>
                <a:cs typeface="Arial" charset="0"/>
              </a:rPr>
              <a:t>/</a:t>
            </a:r>
          </a:p>
          <a:p>
            <a:pPr marL="0" marR="0" indent="0" algn="l" defTabSz="914400" rtl="0" eaLnBrk="0" fontAlgn="base" latinLnBrk="0" hangingPunct="0">
              <a:lnSpc>
                <a:spcPct val="100000"/>
              </a:lnSpc>
              <a:spcBef>
                <a:spcPct val="0"/>
              </a:spcBef>
              <a:spcAft>
                <a:spcPct val="0"/>
              </a:spcAft>
              <a:buClrTx/>
              <a:buSzTx/>
              <a:buFontTx/>
              <a:buNone/>
              <a:tabLst/>
              <a:defRPr/>
            </a:pPr>
            <a:endParaRPr lang="en-US" sz="1200" u="sng" kern="1200" dirty="0" smtClean="0">
              <a:solidFill>
                <a:schemeClr val="tx1"/>
              </a:solidFill>
              <a:latin typeface="Gill Sans" pitchFamily="-108" charset="0"/>
              <a:ea typeface="ＭＳ Ｐゴシック" pitchFamily="-65" charset="-128"/>
              <a:cs typeface="Arial" charset="0"/>
            </a:endParaRPr>
          </a:p>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p>
        </p:txBody>
      </p:sp>
    </p:spTree>
    <p:extLst>
      <p:ext uri="{BB962C8B-B14F-4D97-AF65-F5344CB8AC3E}">
        <p14:creationId xmlns:p14="http://schemas.microsoft.com/office/powerpoint/2010/main" val="3072956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pPr marL="0" indent="0">
              <a:buNone/>
            </a:pPr>
            <a:r>
              <a:rPr lang="en-US" b="1" dirty="0" smtClean="0"/>
              <a:t>Per Michael Feathers, it’s not a unit test if</a:t>
            </a:r>
            <a:r>
              <a:rPr lang="en-US" dirty="0" smtClean="0"/>
              <a:t>:</a:t>
            </a:r>
          </a:p>
          <a:p>
            <a:r>
              <a:rPr lang="en-US" dirty="0" smtClean="0"/>
              <a:t>It talks to the database</a:t>
            </a:r>
          </a:p>
          <a:p>
            <a:r>
              <a:rPr lang="en-US" dirty="0" smtClean="0"/>
              <a:t>It communicates across the network</a:t>
            </a:r>
          </a:p>
          <a:p>
            <a:r>
              <a:rPr lang="en-US" dirty="0" smtClean="0"/>
              <a:t>It touches the file system</a:t>
            </a:r>
          </a:p>
          <a:p>
            <a:r>
              <a:rPr lang="en-US" dirty="0" smtClean="0"/>
              <a:t>It can't run at the same time as any of your other unit tests</a:t>
            </a:r>
          </a:p>
          <a:p>
            <a:r>
              <a:rPr lang="en-US" dirty="0" smtClean="0"/>
              <a:t>You have to do special things to your environment (such as editing </a:t>
            </a:r>
            <a:r>
              <a:rPr lang="en-US" dirty="0" err="1" smtClean="0"/>
              <a:t>config</a:t>
            </a:r>
            <a:r>
              <a:rPr lang="en-US" dirty="0" smtClean="0"/>
              <a:t> files) to run it</a:t>
            </a:r>
          </a:p>
          <a:p>
            <a:endParaRPr lang="en-US" baseline="0" dirty="0" smtClean="0"/>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64</a:t>
            </a:fld>
            <a:endParaRPr lang="en-US"/>
          </a:p>
        </p:txBody>
      </p:sp>
    </p:spTree>
    <p:extLst>
      <p:ext uri="{BB962C8B-B14F-4D97-AF65-F5344CB8AC3E}">
        <p14:creationId xmlns:p14="http://schemas.microsoft.com/office/powerpoint/2010/main" val="123340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p>
          <a:p>
            <a:endParaRPr lang="en-US" dirty="0" smtClean="0"/>
          </a:p>
          <a:p>
            <a:pPr marL="0" indent="0">
              <a:buNone/>
            </a:pPr>
            <a:r>
              <a:rPr lang="en-US" dirty="0" smtClean="0"/>
              <a:t>Types of Functional Tests</a:t>
            </a:r>
          </a:p>
          <a:p>
            <a:pPr lvl="1"/>
            <a:r>
              <a:rPr lang="en-US" dirty="0" smtClean="0"/>
              <a:t>End-to-end testing (i.e., does the application work all the way through)</a:t>
            </a:r>
          </a:p>
          <a:p>
            <a:pPr lvl="1"/>
            <a:r>
              <a:rPr lang="en-US" dirty="0" smtClean="0"/>
              <a:t>Regression tests that reflect a particular defect found in production</a:t>
            </a:r>
          </a:p>
          <a:p>
            <a:pPr lvl="1"/>
            <a:r>
              <a:rPr lang="en-US" dirty="0" smtClean="0"/>
              <a:t>Testing "from a user perspective", which includes  acceptance tests</a:t>
            </a:r>
          </a:p>
          <a:p>
            <a:pPr lvl="2"/>
            <a:r>
              <a:rPr lang="en-US" dirty="0" smtClean="0"/>
              <a:t>Acceptance testing is particularly relevant in Agile</a:t>
            </a:r>
          </a:p>
          <a:p>
            <a:pPr lvl="2"/>
            <a:r>
              <a:rPr lang="en-US" dirty="0" smtClean="0"/>
              <a:t>Guarantees that the requirement as specified is implemented in the software</a:t>
            </a:r>
          </a:p>
          <a:p>
            <a:pPr lvl="2"/>
            <a:r>
              <a:rPr lang="en-US" dirty="0" smtClean="0"/>
              <a:t>Some teams use Acceptance test driven development</a:t>
            </a:r>
          </a:p>
          <a:p>
            <a:pPr lvl="2"/>
            <a:r>
              <a:rPr lang="en-US" dirty="0" smtClean="0"/>
              <a:t>All functional tests are not acceptance tests however  </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65</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66</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67</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68</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69</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can be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r>
              <a:rPr lang="en-US" dirty="0" smtClean="0"/>
              <a:t>WHY DO WE AUTOMATE?</a:t>
            </a:r>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80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82</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87</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88</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89</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90</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91</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92</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11</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100</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main</a:t>
            </a:r>
            <a:r>
              <a:rPr lang="en-US" baseline="0" dirty="0" smtClean="0"/>
              <a:t> categories of difficulties</a:t>
            </a:r>
          </a:p>
          <a:p>
            <a:pPr marL="171450" indent="-171450">
              <a:buFont typeface="Arial"/>
              <a:buChar char="•"/>
            </a:pPr>
            <a:r>
              <a:rPr lang="en-US" dirty="0" smtClean="0"/>
              <a:t>Reference or locator brittleness</a:t>
            </a:r>
          </a:p>
          <a:p>
            <a:pPr marL="171450" indent="-171450">
              <a:buFont typeface="Arial"/>
              <a:buChar char="•"/>
            </a:pPr>
            <a:r>
              <a:rPr lang="en-US" dirty="0" smtClean="0"/>
              <a:t>Imperative problem in an object-oriented world: tooling and development is more object</a:t>
            </a:r>
            <a:r>
              <a:rPr lang="en-US" baseline="0" dirty="0" smtClean="0"/>
              <a:t> oriented, so how do we use </a:t>
            </a:r>
            <a:r>
              <a:rPr lang="en-US" baseline="0" dirty="0" err="1" smtClean="0"/>
              <a:t>oo</a:t>
            </a:r>
            <a:r>
              <a:rPr lang="en-US" baseline="0" dirty="0" smtClean="0"/>
              <a:t> tools to create imperative tests?</a:t>
            </a:r>
            <a:endParaRPr lang="en-US" dirty="0" smtClean="0"/>
          </a:p>
          <a:p>
            <a:pPr marL="171450" indent="-171450">
              <a:buFont typeface="Arial"/>
              <a:buChar char="•"/>
            </a:pPr>
            <a:r>
              <a:rPr lang="en-US" dirty="0" smtClean="0"/>
              <a:t>Non-determinism: Flaky tests: Functionally</a:t>
            </a:r>
            <a:r>
              <a:rPr lang="en-US" baseline="0" dirty="0" smtClean="0"/>
              <a:t> working but failing for other reasons.</a:t>
            </a:r>
          </a:p>
          <a:p>
            <a:pPr marL="171450" indent="-171450">
              <a:buFont typeface="Arial"/>
              <a:buChar char="•"/>
            </a:pPr>
            <a:endParaRPr lang="en-US" baseline="0" dirty="0" smtClean="0"/>
          </a:p>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p>
          <a:p>
            <a:pPr marL="171450" indent="-171450">
              <a:buFont typeface="Arial"/>
              <a:buChar char="•"/>
            </a:pPr>
            <a:endParaRPr lang="en-US" dirty="0" smtClean="0"/>
          </a:p>
          <a:p>
            <a:endParaRPr lang="en-US" baseline="0" dirty="0" smtClean="0"/>
          </a:p>
          <a:p>
            <a:pPr marL="0" indent="0">
              <a:buNone/>
            </a:pPr>
            <a:r>
              <a:rPr lang="en-US" dirty="0" smtClean="0"/>
              <a:t>Unstable Tests</a:t>
            </a:r>
          </a:p>
          <a:p>
            <a:pPr lvl="1"/>
            <a:r>
              <a:rPr lang="en-US" dirty="0" smtClean="0"/>
              <a:t>Page synchronization</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Waits: don’t poll,</a:t>
            </a:r>
            <a:r>
              <a:rPr lang="en-US" baseline="0" dirty="0" smtClean="0"/>
              <a:t> go event based, use an explicit wait (selenium page model)</a:t>
            </a:r>
            <a:endParaRPr lang="en-US" dirty="0" smtClean="0"/>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p>
          <a:p>
            <a:pPr lvl="1"/>
            <a:r>
              <a:rPr lang="en-US" dirty="0" smtClean="0"/>
              <a:t>Too many asserts</a:t>
            </a:r>
          </a:p>
          <a:p>
            <a:pPr lvl="1"/>
            <a:r>
              <a:rPr lang="en-US" dirty="0" smtClean="0"/>
              <a:t>Test duplication</a:t>
            </a:r>
          </a:p>
          <a:p>
            <a:pPr lvl="1"/>
            <a:r>
              <a:rPr lang="en-US" dirty="0" smtClean="0"/>
              <a:t>Unnecessary/duplicated setup</a:t>
            </a:r>
          </a:p>
          <a:p>
            <a:pPr lvl="1"/>
            <a:endParaRPr lang="en-US" dirty="0" smtClean="0"/>
          </a:p>
          <a:p>
            <a:pPr marL="0" indent="0">
              <a:buNone/>
            </a:pPr>
            <a:r>
              <a:rPr lang="en-US" dirty="0" smtClean="0"/>
              <a:t>UI Changes</a:t>
            </a:r>
          </a:p>
          <a:p>
            <a:pPr lvl="1"/>
            <a:r>
              <a:rPr lang="en-US" dirty="0" err="1" smtClean="0"/>
              <a:t>Xpath</a:t>
            </a:r>
            <a:r>
              <a:rPr lang="en-US" dirty="0" smtClean="0"/>
              <a:t> is difficult to maintain</a:t>
            </a:r>
            <a:br>
              <a:rPr lang="en-US" dirty="0" smtClean="0"/>
            </a:br>
            <a:r>
              <a:rPr lang="en-US" dirty="0" smtClean="0"/>
              <a:t>Avoid using </a:t>
            </a:r>
            <a:r>
              <a:rPr lang="en-US" dirty="0" err="1" smtClean="0"/>
              <a:t>xpaths</a:t>
            </a:r>
            <a:endParaRPr lang="en-US" dirty="0" smtClean="0"/>
          </a:p>
          <a:p>
            <a:pPr lvl="1"/>
            <a:r>
              <a:rPr lang="en-US" dirty="0" smtClean="0"/>
              <a:t>ID change</a:t>
            </a:r>
            <a:br>
              <a:rPr lang="en-US" dirty="0" smtClean="0"/>
            </a:br>
            <a:r>
              <a:rPr lang="en-US" dirty="0" smtClean="0"/>
              <a:t>Create constant IDs &amp; reuse</a:t>
            </a:r>
          </a:p>
          <a:p>
            <a:pPr lvl="1"/>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101</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small groups and discuss/draw</a:t>
            </a:r>
            <a:r>
              <a:rPr lang="en-US" baseline="0" dirty="0" smtClean="0"/>
              <a:t> how your test architecture would look for each pattern based on our </a:t>
            </a:r>
            <a:r>
              <a:rPr lang="en-US" baseline="0" smtClean="0"/>
              <a:t>example project.</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pPr/>
              <a:t>110</a:t>
            </a:fld>
            <a:endParaRPr lang="en-US"/>
          </a:p>
        </p:txBody>
      </p:sp>
    </p:spTree>
    <p:extLst>
      <p:ext uri="{BB962C8B-B14F-4D97-AF65-F5344CB8AC3E}">
        <p14:creationId xmlns:p14="http://schemas.microsoft.com/office/powerpoint/2010/main" val="2484036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112</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pPr/>
              <a:t>118</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119</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13</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pPr/>
              <a:t>5/2/12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pPr/>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6.xml.rels><?xml version="1.0" encoding="UTF-8" standalone="yes"?>
<Relationships xmlns="http://schemas.openxmlformats.org/package/2006/relationships"><Relationship Id="rId3" Type="http://schemas.openxmlformats.org/officeDocument/2006/relationships/image" Target="../media/image40.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1.xml.rels><?xml version="1.0" encoding="UTF-8" standalone="yes"?>
<Relationships xmlns="http://schemas.openxmlformats.org/package/2006/relationships"><Relationship Id="rId3" Type="http://schemas.openxmlformats.org/officeDocument/2006/relationships/hyperlink" Target="http://support.thoughtworks.com" TargetMode="External"/><Relationship Id="rId4" Type="http://schemas.openxmlformats.org/officeDocument/2006/relationships/hyperlink" Target="mailto:mphilip@thoughtworks.com" TargetMode="External"/><Relationship Id="rId1" Type="http://schemas.openxmlformats.org/officeDocument/2006/relationships/slideLayout" Target="../slideLayouts/slideLayout2.xml"/><Relationship Id="rId2" Type="http://schemas.openxmlformats.org/officeDocument/2006/relationships/hyperlink" Target="http://community.thoughtworks.com/hives/f83e3d7490/summa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6" Type="http://schemas.openxmlformats.org/officeDocument/2006/relationships/image" Target="../media/image12.gif"/><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bin"/><Relationship Id="rId5" Type="http://schemas.openxmlformats.org/officeDocument/2006/relationships/image" Target="../media/image3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bin"/><Relationship Id="rId5" Type="http://schemas.openxmlformats.org/officeDocument/2006/relationships/image" Target="../media/image3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3.bin"/><Relationship Id="rId5"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4.bin"/><Relationship Id="rId5" Type="http://schemas.openxmlformats.org/officeDocument/2006/relationships/image" Target="../media/image3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5.bin"/><Relationship Id="rId5" Type="http://schemas.openxmlformats.org/officeDocument/2006/relationships/image" Target="../media/image3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6.bin"/><Relationship Id="rId5" Type="http://schemas.openxmlformats.org/officeDocument/2006/relationships/image" Target="../media/image39.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normAutofit/>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smtClean="0"/>
              <a:t>Challenges maintaining automated tests</a:t>
            </a:r>
            <a:endParaRPr lang="en-US" sz="2000" b="0" i="1" dirty="0">
              <a:solidFill>
                <a:schemeClr val="tx1"/>
              </a:solidFill>
            </a:endParaRPr>
          </a:p>
        </p:txBody>
      </p:sp>
      <p:sp>
        <p:nvSpPr>
          <p:cNvPr id="2" name="Content Placeholder 1"/>
          <p:cNvSpPr>
            <a:spLocks noGrp="1"/>
          </p:cNvSpPr>
          <p:nvPr>
            <p:ph idx="1"/>
          </p:nvPr>
        </p:nvSpPr>
        <p:spPr/>
        <p:txBody>
          <a:bodyPr>
            <a:normAutofit/>
          </a:bodyPr>
          <a:lstStyle/>
          <a:p>
            <a:r>
              <a:rPr lang="en-US" dirty="0" smtClean="0"/>
              <a:t>Reference or locator brittleness</a:t>
            </a:r>
          </a:p>
          <a:p>
            <a:r>
              <a:rPr lang="en-US" dirty="0" smtClean="0"/>
              <a:t>Imperative problem in an object-oriented world</a:t>
            </a:r>
          </a:p>
          <a:p>
            <a:r>
              <a:rPr lang="en-US" dirty="0" smtClean="0"/>
              <a:t>Non-determinism</a:t>
            </a:r>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675541" y="16002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4348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2963567" y="1752601"/>
            <a:ext cx="1561426" cy="646331"/>
          </a:xfrm>
          <a:prstGeom prst="rect">
            <a:avLst/>
          </a:prstGeom>
          <a:noFill/>
        </p:spPr>
        <p:txBody>
          <a:bodyPr wrap="square" rtlCol="0">
            <a:spAutoFit/>
          </a:bodyPr>
          <a:lstStyle/>
          <a:p>
            <a:r>
              <a:rPr lang="en-US" dirty="0" smtClean="0"/>
              <a:t>Exploratory Testing</a:t>
            </a:r>
            <a:endParaRPr lang="en-US" dirty="0"/>
          </a:p>
        </p:txBody>
      </p:sp>
      <p:sp>
        <p:nvSpPr>
          <p:cNvPr id="11" name="TextBox 10"/>
          <p:cNvSpPr txBox="1"/>
          <p:nvPr/>
        </p:nvSpPr>
        <p:spPr>
          <a:xfrm>
            <a:off x="4977749" y="1752601"/>
            <a:ext cx="1561426" cy="646331"/>
          </a:xfrm>
          <a:prstGeom prst="rect">
            <a:avLst/>
          </a:prstGeom>
          <a:noFill/>
        </p:spPr>
        <p:txBody>
          <a:bodyPr wrap="square" rtlCol="0">
            <a:spAutoFit/>
          </a:bodyPr>
          <a:lstStyle/>
          <a:p>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1" y="2394198"/>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046726" y="3444240"/>
            <a:ext cx="5153807"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Assurance</a:t>
            </a:r>
            <a:endParaRPr lang="en-US" dirty="0"/>
          </a:p>
        </p:txBody>
      </p:sp>
      <p:sp>
        <p:nvSpPr>
          <p:cNvPr id="15" name="Oval 14"/>
          <p:cNvSpPr/>
          <p:nvPr/>
        </p:nvSpPr>
        <p:spPr>
          <a:xfrm>
            <a:off x="4524993" y="4398024"/>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754377"/>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585659" y="4156947"/>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3242703" y="2804439"/>
            <a:ext cx="1520993" cy="646331"/>
          </a:xfrm>
          <a:prstGeom prst="rect">
            <a:avLst/>
          </a:prstGeom>
          <a:noFill/>
        </p:spPr>
        <p:txBody>
          <a:bodyPr wrap="square" rtlCol="0">
            <a:spAutoFit/>
          </a:bodyPr>
          <a:lstStyle/>
          <a:p>
            <a:pPr algn="r"/>
            <a:r>
              <a:rPr lang="en-US" dirty="0" smtClean="0"/>
              <a:t>Process improvement</a:t>
            </a: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Domain object vs. page object pattern</a:t>
            </a:r>
            <a:endParaRPr lang="en-US" dirty="0"/>
          </a:p>
        </p:txBody>
      </p:sp>
      <p:sp>
        <p:nvSpPr>
          <p:cNvPr id="26" name="Text Placeholder 25"/>
          <p:cNvSpPr>
            <a:spLocks noGrp="1"/>
          </p:cNvSpPr>
          <p:nvPr>
            <p:ph type="body" idx="1"/>
          </p:nvPr>
        </p:nvSpPr>
        <p:spPr/>
        <p:txBody>
          <a:bodyPr/>
          <a:lstStyle/>
          <a:p>
            <a:r>
              <a:rPr lang="en-US" dirty="0" smtClean="0"/>
              <a:t>Which is better for our example project?</a:t>
            </a:r>
            <a:endParaRPr lang="en-US" dirty="0"/>
          </a:p>
        </p:txBody>
      </p:sp>
    </p:spTree>
    <p:extLst>
      <p:ext uri="{BB962C8B-B14F-4D97-AF65-F5344CB8AC3E}">
        <p14:creationId xmlns:p14="http://schemas.microsoft.com/office/powerpoint/2010/main" val="3229828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p>
          <a:p>
            <a:pPr lvl="1"/>
            <a:r>
              <a:rPr lang="en-US" dirty="0" smtClean="0"/>
              <a:t>Tests whose failure 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normAutofit fontScale="90000"/>
          </a:bodyPr>
          <a:lstStyle/>
          <a:p>
            <a:r>
              <a:rPr lang="en-US" dirty="0" smtClean="0"/>
              <a:t>Hendrickson’s traits of 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lnSpcReduction="100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normAutofit lnSpcReduction="10000"/>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smtClean="0"/>
              <a:t>Unscripted but planned testing</a:t>
            </a:r>
          </a:p>
          <a:p>
            <a:r>
              <a:rPr lang="en-US" dirty="0" smtClean="0"/>
              <a:t>Mostly manual with some disposable automation</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sp>
        <p:nvSpPr>
          <p:cNvPr id="8" name="Content Placeholder 7"/>
          <p:cNvSpPr>
            <a:spLocks noGrp="1"/>
          </p:cNvSpPr>
          <p:nvPr>
            <p:ph idx="1"/>
          </p:nvPr>
        </p:nvSpPr>
        <p:spPr/>
        <p:txBody>
          <a:bodyPr/>
          <a:lstStyle/>
          <a:p>
            <a:endParaRPr lang="en-US"/>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2"/>
            </a:endParaRPr>
          </a:p>
          <a:p>
            <a:pPr lvl="1"/>
            <a:r>
              <a:rPr lang="en-US" dirty="0">
                <a:hlinkClick r:id="rId3"/>
              </a:rPr>
              <a:t>http://</a:t>
            </a:r>
            <a:r>
              <a:rPr lang="en-US" dirty="0" smtClean="0">
                <a:hlinkClick r:id="rId3"/>
              </a:rPr>
              <a:t>support.thoughtworks.com</a:t>
            </a:r>
            <a:endParaRPr lang="en-US" dirty="0" smtClean="0"/>
          </a:p>
          <a:p>
            <a:pPr lvl="1"/>
            <a:endParaRPr lang="en-US" dirty="0"/>
          </a:p>
          <a:p>
            <a:pPr marL="457200" lvl="1" indent="0">
              <a:buNone/>
            </a:pPr>
            <a:r>
              <a:rPr lang="en-US" dirty="0" smtClean="0"/>
              <a:t>Contacts:</a:t>
            </a:r>
            <a:endParaRPr lang="en-US" dirty="0" smtClean="0">
              <a:hlinkClick r:id="rId4"/>
            </a:endParaRPr>
          </a:p>
          <a:p>
            <a:pPr lvl="1"/>
            <a:r>
              <a:rPr lang="en-US" dirty="0" smtClean="0"/>
              <a:t>mphilip@thoughtworks.com</a:t>
            </a:r>
          </a:p>
          <a:p>
            <a:pPr lvl="1"/>
            <a:r>
              <a:rPr lang="en-US" dirty="0" err="1" smtClean="0"/>
              <a:t>rybo@thoughtworks.com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242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221322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68" presetClass="entr" presetSubtype="0" fill="hold" nodeType="clickEffect">
                                  <p:stCondLst>
                                    <p:cond delay="0"/>
                                  </p:stCondLst>
                                  <p:childTnLst>
                                    <p:set>
                                      <p:cBhvr>
                                        <p:cTn id="10" dur="1" fill="hold">
                                          <p:stCondLst>
                                            <p:cond delay="499"/>
                                          </p:stCondLst>
                                        </p:cTn>
                                        <p:tgtEl>
                                          <p:spTgt spid="63505"/>
                                        </p:tgtEl>
                                        <p:attrNameLst>
                                          <p:attrName>style.visibility</p:attrName>
                                        </p:attrNameLst>
                                      </p:cBhvr>
                                      <p:to>
                                        <p:strVal val="visible"/>
                                      </p:to>
                                    </p:set>
                                  </p:childTnLst>
                                </p:cTn>
                              </p:par>
                            </p:childTnLst>
                          </p:cTn>
                        </p:par>
                        <p:par>
                          <p:cTn id="11" fill="hold" nodeType="afterGroup">
                            <p:stCondLst>
                              <p:cond delay="500"/>
                            </p:stCondLst>
                            <p:childTnLst>
                              <p:par>
                                <p:cTn id="12" presetID="168" presetClass="entr" presetSubtype="0" fill="hold" nodeType="afterEffect">
                                  <p:stCondLst>
                                    <p:cond delay="0"/>
                                  </p:stCondLst>
                                  <p:childTnLst>
                                    <p:set>
                                      <p:cBhvr>
                                        <p:cTn id="13" dur="1" fill="hold">
                                          <p:stCondLst>
                                            <p:cond delay="499"/>
                                          </p:stCondLst>
                                        </p:cTn>
                                        <p:tgtEl>
                                          <p:spTgt spid="63508"/>
                                        </p:tgtEl>
                                        <p:attrNameLst>
                                          <p:attrName>style.visibility</p:attrName>
                                        </p:attrNameLst>
                                      </p:cBhvr>
                                      <p:to>
                                        <p:strVal val="visible"/>
                                      </p:to>
                                    </p:set>
                                  </p:childTnLst>
                                </p:cTn>
                              </p:par>
                            </p:childTnLst>
                          </p:cTn>
                        </p:par>
                        <p:par>
                          <p:cTn id="14" fill="hold" nodeType="afterGroup">
                            <p:stCondLst>
                              <p:cond delay="1000"/>
                            </p:stCondLst>
                            <p:childTnLst>
                              <p:par>
                                <p:cTn id="15" presetID="168" presetClass="entr" presetSubtype="0" fill="hold" nodeType="afterEffect">
                                  <p:stCondLst>
                                    <p:cond delay="0"/>
                                  </p:stCondLst>
                                  <p:childTnLst>
                                    <p:set>
                                      <p:cBhvr>
                                        <p:cTn id="16" dur="1" fill="hold">
                                          <p:stCondLst>
                                            <p:cond delay="499"/>
                                          </p:stCondLst>
                                        </p:cTn>
                                        <p:tgtEl>
                                          <p:spTgt spid="63514"/>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afterGroup">
                            <p:stCondLst>
                              <p:cond delay="0"/>
                            </p:stCondLst>
                            <p:childTnLst>
                              <p:par>
                                <p:cTn id="19" presetID="168" presetClass="entr" presetSubtype="0" fill="hold" nodeType="clickEffect">
                                  <p:stCondLst>
                                    <p:cond delay="0"/>
                                  </p:stCondLst>
                                  <p:childTnLst>
                                    <p:set>
                                      <p:cBhvr>
                                        <p:cTn id="20" dur="1" fill="hold">
                                          <p:stCondLst>
                                            <p:cond delay="499"/>
                                          </p:stCondLst>
                                        </p:cTn>
                                        <p:tgtEl>
                                          <p:spTgt spid="63511"/>
                                        </p:tgtEl>
                                        <p:attrNameLst>
                                          <p:attrName>style.visibility</p:attrName>
                                        </p:attrNameLst>
                                      </p:cBhvr>
                                      <p:to>
                                        <p:strVal val="visible"/>
                                      </p:to>
                                    </p:set>
                                  </p:childTnLst>
                                </p:cTn>
                              </p:par>
                            </p:childTnLst>
                          </p:cTn>
                        </p:par>
                        <p:par>
                          <p:cTn id="21" fill="hold" nodeType="afterGroup">
                            <p:stCondLst>
                              <p:cond delay="500"/>
                            </p:stCondLst>
                            <p:childTnLst>
                              <p:par>
                                <p:cTn id="22" presetID="168" presetClass="entr" presetSubtype="0" fill="hold" nodeType="afterEffect">
                                  <p:stCondLst>
                                    <p:cond delay="0"/>
                                  </p:stCondLst>
                                  <p:childTnLst>
                                    <p:set>
                                      <p:cBhvr>
                                        <p:cTn id="23" dur="1" fill="hold">
                                          <p:stCondLst>
                                            <p:cond delay="499"/>
                                          </p:stCondLst>
                                        </p:cTn>
                                        <p:tgtEl>
                                          <p:spTgt spid="63517"/>
                                        </p:tgtEl>
                                        <p:attrNameLst>
                                          <p:attrName>style.visibility</p:attrName>
                                        </p:attrNameLst>
                                      </p:cBhvr>
                                      <p:to>
                                        <p:strVal val="visible"/>
                                      </p:to>
                                    </p:set>
                                  </p:childTnLst>
                                </p:cTn>
                              </p:par>
                            </p:childTnLst>
                          </p:cTn>
                        </p:par>
                      </p:childTnLst>
                    </p:cTn>
                  </p:par>
                  <p:par>
                    <p:cTn id="24" fill="hold">
                      <p:stCondLst>
                        <p:cond delay="indefinite"/>
                      </p:stCondLst>
                      <p:childTnLst>
                        <p:par>
                          <p:cTn id="25" fill="hold" nodeType="afterGroup">
                            <p:stCondLst>
                              <p:cond delay="0"/>
                            </p:stCondLst>
                            <p:childTnLst>
                              <p:par>
                                <p:cTn id="26" presetID="168" presetClass="entr" presetSubtype="0" fill="hold" nodeType="clickEffect">
                                  <p:stCondLst>
                                    <p:cond delay="0"/>
                                  </p:stCondLst>
                                  <p:childTnLst>
                                    <p:set>
                                      <p:cBhvr>
                                        <p:cTn id="27" dur="1" fill="hold">
                                          <p:stCondLst>
                                            <p:cond delay="499"/>
                                          </p:stCondLst>
                                        </p:cTn>
                                        <p:tgtEl>
                                          <p:spTgt spid="63499"/>
                                        </p:tgtEl>
                                        <p:attrNameLst>
                                          <p:attrName>style.visibility</p:attrName>
                                        </p:attrNameLst>
                                      </p:cBhvr>
                                      <p:to>
                                        <p:strVal val="visible"/>
                                      </p:to>
                                    </p:set>
                                  </p:childTnLst>
                                </p:cTn>
                              </p:par>
                            </p:childTnLst>
                          </p:cTn>
                        </p:par>
                      </p:childTnLst>
                    </p:cTn>
                  </p:par>
                  <p:par>
                    <p:cTn id="28" fill="hold">
                      <p:stCondLst>
                        <p:cond delay="indefinite"/>
                      </p:stCondLst>
                      <p:childTnLst>
                        <p:par>
                          <p:cTn id="29" fill="hold" nodeType="afterGroup">
                            <p:stCondLst>
                              <p:cond delay="0"/>
                            </p:stCondLst>
                            <p:childTnLst>
                              <p:par>
                                <p:cTn id="30" presetID="168" presetClass="entr" presetSubtype="0" fill="hold" nodeType="clickEffect">
                                  <p:stCondLst>
                                    <p:cond delay="0"/>
                                  </p:stCondLst>
                                  <p:childTnLst>
                                    <p:set>
                                      <p:cBhvr>
                                        <p:cTn id="31"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18445197"/>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42169808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1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hilip_caricature.jpg"/>
          <p:cNvPicPr>
            <a:picLocks noChangeAspect="1"/>
          </p:cNvPicPr>
          <p:nvPr/>
        </p:nvPicPr>
        <p:blipFill rotWithShape="1">
          <a:blip r:embed="rId3">
            <a:extLst>
              <a:ext uri="{28A0092B-C50C-407E-A947-70E740481C1C}">
                <a14:useLocalDpi xmlns:a14="http://schemas.microsoft.com/office/drawing/2010/main" val="0"/>
              </a:ext>
            </a:extLst>
          </a:blip>
          <a:srcRect t="10426" b="96"/>
          <a:stretch/>
        </p:blipFill>
        <p:spPr>
          <a:xfrm>
            <a:off x="1911652" y="1618488"/>
            <a:ext cx="2503714" cy="3136392"/>
          </a:xfrm>
          <a:prstGeom prst="rect">
            <a:avLst/>
          </a:prstGeom>
        </p:spPr>
      </p:pic>
      <p:sp>
        <p:nvSpPr>
          <p:cNvPr id="16389" name="Rectangle 5"/>
          <p:cNvSpPr>
            <a:spLocks noGrp="1" noChangeArrowheads="1"/>
          </p:cNvSpPr>
          <p:nvPr>
            <p:ph type="title"/>
          </p:nvPr>
        </p:nvSpPr>
        <p:spPr/>
        <p:txBody>
          <a:bodyPr/>
          <a:lstStyle/>
          <a:p>
            <a:pPr eaLnBrk="1" hangingPunct="1">
              <a:defRPr/>
            </a:pPr>
            <a:r>
              <a:rPr lang="en-US" dirty="0">
                <a:sym typeface="Arial" pitchFamily="-111" charset="0"/>
              </a:rPr>
              <a:t>Your </a:t>
            </a:r>
            <a:r>
              <a:rPr lang="en-US" dirty="0" smtClean="0">
                <a:sym typeface="Arial" pitchFamily="-111" charset="0"/>
              </a:rPr>
              <a:t>Facilitators</a:t>
            </a:r>
            <a:endParaRPr lang="en-US" dirty="0">
              <a:sym typeface="Arial" pitchFamily="-111" charset="0"/>
            </a:endParaRPr>
          </a:p>
        </p:txBody>
      </p:sp>
      <p:sp>
        <p:nvSpPr>
          <p:cNvPr id="2" name="Content Placeholder 1"/>
          <p:cNvSpPr>
            <a:spLocks noGrp="1"/>
          </p:cNvSpPr>
          <p:nvPr>
            <p:ph idx="1"/>
          </p:nvPr>
        </p:nvSpPr>
        <p:spPr>
          <a:xfrm>
            <a:off x="0" y="4679941"/>
            <a:ext cx="4320119" cy="1168398"/>
          </a:xfrm>
        </p:spPr>
        <p:txBody>
          <a:bodyPr>
            <a:normAutofit/>
          </a:bodyPr>
          <a:lstStyle/>
          <a:p>
            <a:pPr marL="0" indent="0" algn="r">
              <a:buNone/>
            </a:pPr>
            <a:r>
              <a:rPr lang="en-US" dirty="0" smtClean="0"/>
              <a:t>Matt Philip</a:t>
            </a:r>
          </a:p>
          <a:p>
            <a:pPr marL="0" indent="0" algn="r">
              <a:buNone/>
            </a:pPr>
            <a:r>
              <a:rPr lang="en-US" sz="2600" dirty="0" err="1" smtClean="0"/>
              <a:t>mphilip@thoughtworks.com</a:t>
            </a:r>
            <a:endParaRPr lang="en-US" sz="2600" dirty="0"/>
          </a:p>
        </p:txBody>
      </p:sp>
      <p:sp>
        <p:nvSpPr>
          <p:cNvPr id="10" name="Content Placeholder 1"/>
          <p:cNvSpPr txBox="1">
            <a:spLocks/>
          </p:cNvSpPr>
          <p:nvPr/>
        </p:nvSpPr>
        <p:spPr>
          <a:xfrm>
            <a:off x="4580467" y="4679941"/>
            <a:ext cx="4320119" cy="11683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smtClean="0"/>
              <a:t>Ryan Boucher</a:t>
            </a:r>
          </a:p>
          <a:p>
            <a:pPr marL="0" indent="0">
              <a:buFont typeface="Lucida Grande"/>
              <a:buNone/>
            </a:pPr>
            <a:r>
              <a:rPr lang="en-US" sz="2800" dirty="0" err="1" smtClean="0"/>
              <a:t>rybo@thoughtworks.com</a:t>
            </a:r>
            <a:endParaRPr lang="en-US" sz="2800" dirty="0"/>
          </a:p>
        </p:txBody>
      </p:sp>
      <p:sp>
        <p:nvSpPr>
          <p:cNvPr id="3" name="Oval 2"/>
          <p:cNvSpPr/>
          <p:nvPr/>
        </p:nvSpPr>
        <p:spPr>
          <a:xfrm>
            <a:off x="6158008" y="2373121"/>
            <a:ext cx="602971" cy="5900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4"/>
          </p:cNvCxnSpPr>
          <p:nvPr/>
        </p:nvCxnSpPr>
        <p:spPr>
          <a:xfrm>
            <a:off x="6459494" y="2963195"/>
            <a:ext cx="6414" cy="71835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3" idx="4"/>
          </p:cNvCxnSpPr>
          <p:nvPr/>
        </p:nvCxnSpPr>
        <p:spPr>
          <a:xfrm>
            <a:off x="6459494" y="2963195"/>
            <a:ext cx="1109724" cy="128277"/>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 idx="4"/>
          </p:cNvCxnSpPr>
          <p:nvPr/>
        </p:nvCxnSpPr>
        <p:spPr>
          <a:xfrm flipH="1">
            <a:off x="5208648" y="2963195"/>
            <a:ext cx="1250846" cy="280677"/>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6459494" y="3681545"/>
            <a:ext cx="506752" cy="756833"/>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58008" y="3681545"/>
            <a:ext cx="307900" cy="88511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4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44040" name="Rectangle 6"/>
          <p:cNvSpPr>
            <a:spLocks noGrp="1" noChangeArrowheads="1"/>
          </p:cNvSpPr>
          <p:nvPr>
            <p:ph idx="1"/>
          </p:nvPr>
        </p:nvSpPr>
        <p:spPr/>
        <p:txBody>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indent="-304800">
              <a:spcBef>
                <a:spcPts val="703"/>
              </a:spcBef>
              <a:defRPr/>
            </a:pPr>
            <a:r>
              <a:rPr lang="en-US" dirty="0" smtClean="0"/>
              <a:t>Two truths and a lie</a:t>
            </a:r>
          </a:p>
        </p:txBody>
      </p:sp>
    </p:spTree>
    <p:extLst>
      <p:ext uri="{BB962C8B-B14F-4D97-AF65-F5344CB8AC3E}">
        <p14:creationId xmlns:p14="http://schemas.microsoft.com/office/powerpoint/2010/main" val="53793373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00014565"/>
              </p:ext>
            </p:extLst>
          </p:nvPr>
        </p:nvGraphicFramePr>
        <p:xfrm>
          <a:off x="457200" y="1600200"/>
          <a:ext cx="8229600" cy="4079240"/>
        </p:xfrm>
        <a:graphic>
          <a:graphicData uri="http://schemas.openxmlformats.org/drawingml/2006/table">
            <a:tbl>
              <a:tblPr firstRow="1" bandRow="1">
                <a:tableStyleId>{F5AB1C69-6EDB-4FF4-983F-18BD219EF322}</a:tableStyleId>
              </a:tblPr>
              <a:tblGrid>
                <a:gridCol w="5880416"/>
                <a:gridCol w="1231602"/>
                <a:gridCol w="1117582"/>
              </a:tblGrid>
              <a:tr h="370840">
                <a:tc>
                  <a:txBody>
                    <a:bodyPr/>
                    <a:lstStyle/>
                    <a:p>
                      <a:r>
                        <a:rPr lang="en-US" dirty="0" smtClean="0">
                          <a:latin typeface="CamingoDos Pro Cd Regular"/>
                          <a:cs typeface="CamingoDos Pro Cd Regular"/>
                        </a:rPr>
                        <a:t>Test</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Where?</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How?</a:t>
                      </a:r>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Environment</a:t>
                      </a:r>
                      <a:r>
                        <a:rPr lang="en-US" baseline="0" dirty="0" smtClean="0">
                          <a:latin typeface="CamingoDos Pro Cd Regular"/>
                          <a:cs typeface="CamingoDos Pro Cd Regular"/>
                        </a:rPr>
                        <a:t> is set up</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Tax is computed properly</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COTS rule</a:t>
                      </a:r>
                      <a:r>
                        <a:rPr lang="en-US" baseline="0" dirty="0" smtClean="0">
                          <a:latin typeface="CamingoDos Pro Cd Regular"/>
                          <a:cs typeface="CamingoDos Pro Cd Regular"/>
                        </a:rPr>
                        <a:t> engine is configured</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“dat</a:t>
                      </a:r>
                      <a:r>
                        <a:rPr lang="en-US" baseline="0" dirty="0" smtClean="0">
                          <a:latin typeface="CamingoDos Pro Cd Regular"/>
                          <a:cs typeface="CamingoDos Pro Cd Regular"/>
                        </a:rPr>
                        <a:t>e of birth” control element works</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Layout of UI is correct</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Capacity</a:t>
                      </a:r>
                      <a:r>
                        <a:rPr lang="en-US" baseline="0" dirty="0" smtClean="0">
                          <a:latin typeface="CamingoDos Pro Cd Regular"/>
                          <a:cs typeface="CamingoDos Pro Cd Regular"/>
                        </a:rPr>
                        <a:t> (performance)</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err="1" smtClean="0">
                          <a:latin typeface="CamingoDos Pro Cd Regular"/>
                          <a:cs typeface="CamingoDos Pro Cd Regular"/>
                        </a:rPr>
                        <a:t>Javascript</a:t>
                      </a:r>
                      <a:r>
                        <a:rPr lang="en-US" dirty="0" smtClean="0">
                          <a:latin typeface="CamingoDos Pro Cd Regular"/>
                          <a:cs typeface="CamingoDos Pro Cd Regular"/>
                        </a:rPr>
                        <a:t> that shows updated number of tickets remaining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Bulk upload of tickets into new bug tracker (batch</a:t>
                      </a:r>
                      <a:r>
                        <a:rPr lang="en-US" baseline="0" dirty="0" smtClean="0">
                          <a:latin typeface="CamingoDos Pro Cd Regular"/>
                          <a:cs typeface="CamingoDos Pro Cd Regular"/>
                        </a:rPr>
                        <a:t> process)</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Possible data</a:t>
                      </a:r>
                      <a:r>
                        <a:rPr lang="en-US" baseline="0" dirty="0" smtClean="0">
                          <a:latin typeface="CamingoDos Pro Cd Regular"/>
                          <a:cs typeface="CamingoDos Pro Cd Regular"/>
                        </a:rPr>
                        <a:t> change in production</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Service is responding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bl>
          </a:graphicData>
        </a:graphic>
      </p:graphicFrame>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Tree>
    <p:extLst>
      <p:ext uri="{BB962C8B-B14F-4D97-AF65-F5344CB8AC3E}">
        <p14:creationId xmlns:p14="http://schemas.microsoft.com/office/powerpoint/2010/main" val="140844235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Spec/story workshop</a:t>
            </a:r>
          </a:p>
          <a:p>
            <a:r>
              <a:rPr lang="en-US" dirty="0" smtClean="0"/>
              <a:t>Executable specifications</a:t>
            </a:r>
          </a:p>
          <a:p>
            <a:r>
              <a:rPr lang="en-US" dirty="0" smtClean="0"/>
              <a:t>Acceptance tests</a:t>
            </a:r>
            <a:endParaRPr lang="en-US" dirty="0"/>
          </a:p>
          <a:p>
            <a:r>
              <a:rPr lang="en-US" dirty="0"/>
              <a:t>Functional </a:t>
            </a:r>
            <a:r>
              <a:rPr lang="en-US" dirty="0" smtClean="0"/>
              <a:t>tests</a:t>
            </a:r>
            <a:endParaRPr lang="en-US" dirty="0"/>
          </a:p>
          <a:p>
            <a:r>
              <a:rPr lang="en-US" dirty="0"/>
              <a:t>System integration </a:t>
            </a:r>
            <a:r>
              <a:rPr lang="en-US" dirty="0" smtClean="0"/>
              <a:t>tests</a:t>
            </a:r>
          </a:p>
          <a:p>
            <a:r>
              <a:rPr lang="en-US" dirty="0" smtClean="0"/>
              <a:t>Cross-cutting concerns</a:t>
            </a:r>
            <a:br>
              <a:rPr lang="en-US" dirty="0" smtClean="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925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0052889"/>
              </p:ext>
            </p:extLst>
          </p:nvPr>
        </p:nvGraphicFramePr>
        <p:xfrm>
          <a:off x="1524000" y="1397000"/>
          <a:ext cx="6096000" cy="4520587"/>
        </p:xfrm>
        <a:graphic>
          <a:graphicData uri="http://schemas.openxmlformats.org/drawingml/2006/table">
            <a:tbl>
              <a:tblPr firstRow="1">
                <a:tableStyleId>{3C2FFA5D-87B4-456A-9821-1D502468CF0F}</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285750" lvl="1" indent="-285750">
                        <a:buFont typeface="Arial"/>
                        <a:buChar char="•"/>
                      </a:pPr>
                      <a:r>
                        <a:rPr lang="en-US" sz="1600" dirty="0" smtClean="0"/>
                        <a:t>Write stories</a:t>
                      </a:r>
                    </a:p>
                    <a:p>
                      <a:pPr marL="285750" lvl="1" indent="-285750">
                        <a:buFont typeface="Arial"/>
                        <a:buChar char="•"/>
                      </a:pPr>
                      <a:r>
                        <a:rPr lang="en-US" sz="1600" dirty="0" smtClean="0"/>
                        <a:t>Assessing quality and progress</a:t>
                      </a:r>
                    </a:p>
                    <a:p>
                      <a:pPr marL="285750" lvl="1" indent="-285750">
                        <a:buFont typeface="Arial"/>
                        <a:buChar char="•"/>
                      </a:pPr>
                      <a:r>
                        <a:rPr lang="en-US" sz="1600" dirty="0" smtClean="0"/>
                        <a:t>High-level testing strategy with team</a:t>
                      </a:r>
                    </a:p>
                    <a:p>
                      <a:pPr marL="285750" lvl="1" indent="-285750">
                        <a:buFont typeface="Arial"/>
                        <a:buChar char="•"/>
                      </a:pPr>
                      <a:r>
                        <a:rPr lang="en-US" sz="1600" dirty="0" smtClean="0"/>
                        <a:t>Release plan</a:t>
                      </a:r>
                    </a:p>
                    <a:p>
                      <a:pPr marL="0" lvl="1" indent="0"/>
                      <a:endParaRPr lang="en-US" sz="1600" dirty="0" smtClean="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Initiation/Iteration 0</a:t>
                      </a:r>
                    </a:p>
                    <a:p>
                      <a:pPr marL="285750" lvl="1" indent="-285750">
                        <a:buFont typeface="Arial"/>
                        <a:buChar char="•"/>
                      </a:pPr>
                      <a:r>
                        <a:rPr lang="en-US" sz="1600" dirty="0" smtClean="0"/>
                        <a:t>“Done” for stories, iterations</a:t>
                      </a:r>
                    </a:p>
                    <a:p>
                      <a:pPr marL="285750" lvl="1" indent="-285750">
                        <a:buFont typeface="Arial"/>
                        <a:buChar char="•"/>
                      </a:pPr>
                      <a:r>
                        <a:rPr lang="en-US" sz="1600" dirty="0" smtClean="0"/>
                        <a:t>Get familiar with technology</a:t>
                      </a:r>
                    </a:p>
                    <a:p>
                      <a:pPr marL="285750" lvl="1" indent="-285750">
                        <a:buFont typeface="Arial"/>
                        <a:buChar char="•"/>
                      </a:pPr>
                      <a:r>
                        <a:rPr lang="en-US" sz="1600" dirty="0" smtClean="0"/>
                        <a:t>Plan for iteration 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How and why we automate</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Acceptance-test-driven development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a:t>
                      </a:r>
                      <a:r>
                        <a:rPr lang="en-US" sz="1600" baseline="0" dirty="0" smtClean="0"/>
                        <a:t> 1 (continued)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automation practices and patterns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and do exploratory testing</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Parking</a:t>
                      </a:r>
                      <a:r>
                        <a:rPr lang="en-US" sz="1600" baseline="0" dirty="0" smtClean="0"/>
                        <a:t> lot review</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3105957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a:bodyPr>
          <a:lstStyle/>
          <a:p>
            <a:r>
              <a:rPr lang="en-US" dirty="0" smtClean="0"/>
              <a:t>Common, objective understanding across team of completeness</a:t>
            </a:r>
          </a:p>
          <a:p>
            <a:r>
              <a:rPr lang="en-US" dirty="0" smtClean="0"/>
              <a:t>No notion of “code/dev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Development 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5723300" y="3445592"/>
            <a:ext cx="2933700" cy="2318732"/>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smtClean="0"/>
              <a:t>Review agile fundamentals</a:t>
            </a:r>
          </a:p>
          <a:p>
            <a:r>
              <a:rPr lang="en-US" dirty="0" smtClean="0"/>
              <a:t>Approach </a:t>
            </a:r>
            <a:r>
              <a:rPr lang="en-US" dirty="0"/>
              <a:t>to quality on an </a:t>
            </a:r>
            <a:r>
              <a:rPr lang="en-US" dirty="0" smtClean="0"/>
              <a:t>agile team</a:t>
            </a:r>
            <a:endParaRPr lang="en-US" dirty="0"/>
          </a:p>
          <a:p>
            <a:r>
              <a:rPr lang="en-US" dirty="0"/>
              <a:t>Role and </a:t>
            </a:r>
            <a:r>
              <a:rPr lang="en-US" dirty="0" smtClean="0"/>
              <a:t>responsibilities </a:t>
            </a:r>
            <a:r>
              <a:rPr lang="en-US" dirty="0"/>
              <a:t>of </a:t>
            </a:r>
            <a:r>
              <a:rPr lang="en-US" dirty="0" smtClean="0"/>
              <a:t>QA</a:t>
            </a:r>
          </a:p>
          <a:p>
            <a:r>
              <a:rPr lang="en-US" dirty="0" smtClean="0"/>
              <a:t>Inception</a:t>
            </a:r>
            <a:endParaRPr lang="en-US" dirty="0"/>
          </a:p>
        </p:txBody>
      </p:sp>
    </p:spTree>
    <p:extLst>
      <p:ext uri="{BB962C8B-B14F-4D97-AF65-F5344CB8AC3E}">
        <p14:creationId xmlns:p14="http://schemas.microsoft.com/office/powerpoint/2010/main" val="86283196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levels of testing</a:t>
            </a:r>
            <a:endParaRPr lang="en-US" dirty="0"/>
          </a:p>
        </p:txBody>
      </p:sp>
      <p:sp>
        <p:nvSpPr>
          <p:cNvPr id="3" name="Content Placeholder 2"/>
          <p:cNvSpPr>
            <a:spLocks noGrp="1"/>
          </p:cNvSpPr>
          <p:nvPr>
            <p:ph idx="1"/>
          </p:nvPr>
        </p:nvSpPr>
        <p:spPr/>
        <p:txBody>
          <a:bodyPr/>
          <a:lstStyle/>
          <a:p>
            <a:r>
              <a:rPr lang="en-US" dirty="0" smtClean="0"/>
              <a:t>Unit</a:t>
            </a:r>
          </a:p>
          <a:p>
            <a:r>
              <a:rPr lang="en-US" dirty="0" smtClean="0"/>
              <a:t>Integration/component</a:t>
            </a:r>
          </a:p>
          <a:p>
            <a:r>
              <a:rPr lang="en-US" dirty="0" smtClean="0"/>
              <a:t>Functional</a:t>
            </a:r>
          </a:p>
          <a:p>
            <a:r>
              <a:rPr lang="en-US" dirty="0" smtClean="0"/>
              <a:t>Acceptance</a:t>
            </a:r>
          </a:p>
          <a:p>
            <a:r>
              <a:rPr lang="en-US" dirty="0" smtClean="0"/>
              <a:t>Cross-functional</a:t>
            </a:r>
            <a:endParaRPr lang="en-US" dirty="0"/>
          </a:p>
        </p:txBody>
      </p:sp>
    </p:spTree>
    <p:extLst>
      <p:ext uri="{BB962C8B-B14F-4D97-AF65-F5344CB8AC3E}">
        <p14:creationId xmlns:p14="http://schemas.microsoft.com/office/powerpoint/2010/main" val="98387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sp>
        <p:nvSpPr>
          <p:cNvPr id="6" name="Text Placeholder 5"/>
          <p:cNvSpPr>
            <a:spLocks noGrp="1"/>
          </p:cNvSpPr>
          <p:nvPr>
            <p:ph type="body" idx="1"/>
          </p:nvPr>
        </p:nvSpPr>
        <p:spPr/>
        <p:txBody>
          <a:bodyPr/>
          <a:lstStyle/>
          <a:p>
            <a:r>
              <a:rPr lang="en-US" dirty="0" smtClean="0"/>
              <a:t>What’s work like now?</a:t>
            </a:r>
            <a:endParaRPr lang="en-US" dirty="0"/>
          </a:p>
        </p:txBody>
      </p:sp>
    </p:spTree>
    <p:extLst>
      <p:ext uri="{BB962C8B-B14F-4D97-AF65-F5344CB8AC3E}">
        <p14:creationId xmlns:p14="http://schemas.microsoft.com/office/powerpoint/2010/main" val="41023164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 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smtClean="0"/>
              <a:t>How and why we automate</a:t>
            </a:r>
          </a:p>
          <a:p>
            <a:r>
              <a:rPr lang="en-US" dirty="0" smtClean="0"/>
              <a:t>Acceptance-test-driven development</a:t>
            </a:r>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fast </a:t>
            </a:r>
            <a:r>
              <a:rPr lang="en-US" dirty="0"/>
              <a:t>feedback to the </a:t>
            </a:r>
            <a:r>
              <a:rPr lang="en-US" dirty="0" smtClean="0"/>
              <a:t>team</a:t>
            </a:r>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p>
          <a:p>
            <a:pPr marL="338121" indent="-338121">
              <a:spcBef>
                <a:spcPts val="703"/>
              </a:spcBef>
              <a:defRPr/>
            </a:pPr>
            <a:r>
              <a:rPr lang="en-US" dirty="0" smtClean="0"/>
              <a:t>Enables continuous delivery</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Acceptance-test-driven development</a:t>
            </a:r>
            <a:endParaRPr lang="en-US" dirty="0"/>
          </a:p>
        </p:txBody>
      </p:sp>
      <p:sp>
        <p:nvSpPr>
          <p:cNvPr id="4" name="Text Placeholder 3"/>
          <p:cNvSpPr>
            <a:spLocks noGrp="1"/>
          </p:cNvSpPr>
          <p:nvPr>
            <p:ph type="body" idx="1"/>
          </p:nvPr>
        </p:nvSpPr>
        <p:spPr/>
        <p:txBody>
          <a:bodyPr/>
          <a:lstStyle/>
          <a:p>
            <a:r>
              <a:rPr lang="en-US" dirty="0" smtClean="0"/>
              <a:t>Bringing testing forward</a:t>
            </a:r>
            <a:endParaRPr lang="en-US" dirty="0"/>
          </a:p>
        </p:txBody>
      </p:sp>
    </p:spTree>
    <p:extLst>
      <p:ext uri="{BB962C8B-B14F-4D97-AF65-F5344CB8AC3E}">
        <p14:creationId xmlns:p14="http://schemas.microsoft.com/office/powerpoint/2010/main" val="427822833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43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225966428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9884"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7010888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80908"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1255369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81932"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679222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82956"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0821306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83980"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42592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85004" name="Visio" r:id="rId4" imgW="7467600" imgH="5943600" progId="">
                  <p:embed/>
                </p:oleObj>
              </mc:Choice>
              <mc:Fallback>
                <p:oleObj name="Visio" r:id="rId4" imgW="7467600" imgH="594360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112647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289251202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0240708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260246873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practices and patterns </a:t>
            </a:r>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P</a:t>
            </a:r>
            <a:r>
              <a:rPr lang="en-US" dirty="0"/>
              <a:t>ractices and Patterns </a:t>
            </a:r>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automation </a:t>
            </a:r>
            <a:r>
              <a:rPr lang="en-US" dirty="0"/>
              <a:t>best practices = </a:t>
            </a:r>
            <a:r>
              <a:rPr lang="en-US" dirty="0" smtClean="0"/>
              <a:t>programming 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 (dry it up)</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5356</TotalTime>
  <Words>8985</Words>
  <Application>Microsoft Macintosh PowerPoint</Application>
  <PresentationFormat>On-screen Show (4:3)</PresentationFormat>
  <Paragraphs>1610</Paragraphs>
  <Slides>121</Slides>
  <Notes>84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23" baseType="lpstr">
      <vt:lpstr>Office Theme</vt:lpstr>
      <vt:lpstr>Visio</vt:lpstr>
      <vt:lpstr>Agile QA Practices</vt:lpstr>
      <vt:lpstr>Your Facilitators</vt:lpstr>
      <vt:lpstr>Introductions</vt:lpstr>
      <vt:lpstr>Team agreements</vt:lpstr>
      <vt:lpstr>“Project” plan</vt:lpstr>
      <vt:lpstr>Today’s standup</vt:lpstr>
      <vt:lpstr>Empathy mapping</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Rethinking the role of Agile QA</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Workflow/Check-in steps</vt:lpstr>
      <vt:lpstr>What is a successful build?</vt:lpstr>
      <vt:lpstr>Continuous delivery</vt:lpstr>
      <vt:lpstr>Delivery pipeline</vt:lpstr>
      <vt:lpstr>Continuous deployment</vt:lpstr>
      <vt:lpstr>Different levels of testing</vt:lpstr>
      <vt:lpstr>What is Functional Testing?</vt:lpstr>
      <vt:lpstr>Spike an automated test</vt:lpstr>
      <vt:lpstr>Functional test example</vt:lpstr>
      <vt:lpstr>Functional Testing</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 stories</vt:lpstr>
      <vt:lpstr>Develop and deliver</vt:lpstr>
      <vt:lpstr>Today’s standup</vt:lpstr>
      <vt:lpstr>Agile test automation</vt:lpstr>
      <vt:lpstr>Why automate?</vt:lpstr>
      <vt:lpstr>What’s different in agile?</vt:lpstr>
      <vt:lpstr>Who automates?</vt:lpstr>
      <vt:lpstr>Myths</vt:lpstr>
      <vt:lpstr>Acceptance-test-driven development</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Develop and deliver</vt:lpstr>
      <vt:lpstr>Today’s standup</vt:lpstr>
      <vt:lpstr>Automation Practices and Patterns </vt:lpstr>
      <vt:lpstr>Proven practices for test development</vt:lpstr>
      <vt:lpstr>Proven practices for scenarios</vt:lpstr>
      <vt:lpstr>Challenges maintaining automated tests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Domain object vs. page object pattern</vt:lpstr>
      <vt:lpstr>Make automation choices</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Matthew Philip</cp:lastModifiedBy>
  <cp:revision>147</cp:revision>
  <cp:lastPrinted>2012-04-07T23:38:21Z</cp:lastPrinted>
  <dcterms:created xsi:type="dcterms:W3CDTF">2012-05-01T03:16:27Z</dcterms:created>
  <dcterms:modified xsi:type="dcterms:W3CDTF">2012-05-02T14:42:49Z</dcterms:modified>
</cp:coreProperties>
</file>